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7aa649e280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7aa649e280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aa649e280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aa649e280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aa649e280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aa649e280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aa649e280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aa649e280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aa649e280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aa649e280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aa649e280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aa649e280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b0b9278a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b0b9278a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"/>
            <a:ext cx="9144000" cy="6007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0800" y="0"/>
            <a:ext cx="886275" cy="12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648775" y="3792850"/>
            <a:ext cx="44952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Emirates Case Study</a:t>
            </a:r>
            <a:endParaRPr sz="3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407675" y="4467850"/>
            <a:ext cx="273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Marco Massetti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698" y="445027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Scenario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Emirates Airline is a global carrier operating out of the UAE. The Airline sells three different seat types/products:  </a:t>
            </a:r>
            <a:endParaRPr sz="25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it" sz="2500"/>
              <a:t>Economy Class </a:t>
            </a:r>
            <a:endParaRPr b="1" sz="25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500"/>
              <a:t>Average Retail price: 4,000 AED</a:t>
            </a:r>
            <a:endParaRPr sz="25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500"/>
              <a:t> Operations Cost: 2,000 AED </a:t>
            </a:r>
            <a:endParaRPr sz="25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 sz="2500"/>
              <a:t>Premium Economy Class</a:t>
            </a:r>
            <a:endParaRPr b="1" sz="25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500"/>
              <a:t>Average Retail price: 5,000 AED</a:t>
            </a:r>
            <a:endParaRPr sz="25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500"/>
              <a:t>Cost: 2,500 AED</a:t>
            </a:r>
            <a:endParaRPr sz="25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 sz="2500"/>
              <a:t>Business Class</a:t>
            </a:r>
            <a:endParaRPr b="1" sz="25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500"/>
              <a:t>Retail price: 8,000 AED (increased to 9,000 AED from January 2019)</a:t>
            </a:r>
            <a:endParaRPr sz="25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500"/>
              <a:t>Cost: 4,000 AED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500"/>
              <a:t>Over the last three years, the company has seen a drop in sales and subsequently profit. To help combat the change, the company trialled two initiatives</a:t>
            </a:r>
            <a:r>
              <a:rPr lang="it" sz="2500"/>
              <a:t>:</a:t>
            </a:r>
            <a:endParaRPr sz="25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 sz="2500"/>
              <a:t>From January 2018, the Airline decided to up the maximum potential discounts from 10% to 20%</a:t>
            </a:r>
            <a:endParaRPr sz="25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2500"/>
              <a:t>From January 2019, the Airline decided to increase the price of the Business Class seats from 8,000 to 9,000 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500"/>
              <a:t>It is unclear what impact each of these changes had on business performance.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2500"/>
              <a:t>You have been provided with two sets of data:</a:t>
            </a:r>
            <a:endParaRPr sz="2500"/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it" sz="2500"/>
              <a:t>Leads (leads.csv)</a:t>
            </a:r>
            <a:r>
              <a:rPr lang="it" sz="2500"/>
              <a:t> - A list of enquiries and associated customer information</a:t>
            </a:r>
            <a:endParaRPr sz="25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 sz="2500"/>
              <a:t>Purchases (purchases.csv)</a:t>
            </a:r>
            <a:r>
              <a:rPr lang="it" sz="2500"/>
              <a:t> - A list of purchases and their associated retail price and discount amount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800" y="0"/>
            <a:ext cx="886275" cy="12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250" y="1515575"/>
            <a:ext cx="2585674" cy="6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4225" y="1803724"/>
            <a:ext cx="2850550" cy="99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Data Cleaning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In Python, an easy way to handle CSV is 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through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 Pandas.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Pandas has a lot of methods that can be applied to a Dataframe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(the logical version of the CSV or a table).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In our case, a combination of </a:t>
            </a: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isnull() 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and a </a:t>
            </a: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sum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 of the results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will give us the total number of missing values per column.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To backfill the null data some ad-hoc logic must be applied: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Gender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Inferred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 from the mode or can be decided by the name*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Nationality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 &amp; </a:t>
            </a: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Province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: Inferred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 from the mode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.</a:t>
            </a:r>
            <a:br>
              <a:rPr lang="it" sz="1200">
                <a:latin typeface="Roboto"/>
                <a:ea typeface="Roboto"/>
                <a:cs typeface="Roboto"/>
                <a:sym typeface="Roboto"/>
              </a:rPr>
            </a:br>
            <a:r>
              <a:rPr lang="it" sz="1200">
                <a:latin typeface="Roboto"/>
                <a:ea typeface="Roboto"/>
                <a:cs typeface="Roboto"/>
                <a:sym typeface="Roboto"/>
              </a:rPr>
              <a:t>	Maybe can be fixed with the information in the ticket*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-"/>
            </a:pP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DOB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: Use a 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synthetic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 date from the median of the customer ages</a:t>
            </a:r>
            <a:br>
              <a:rPr lang="it" sz="1200"/>
            </a:br>
            <a:r>
              <a:rPr lang="it" sz="1200"/>
              <a:t>(*refer to a wider datasets)</a:t>
            </a:r>
            <a:br>
              <a:rPr lang="it" sz="1200"/>
            </a:br>
            <a:endParaRPr sz="12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800" y="0"/>
            <a:ext cx="886275" cy="12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478" y="1266075"/>
            <a:ext cx="2845624" cy="310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4150" y="4505600"/>
            <a:ext cx="2154674" cy="4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4575" y="4161100"/>
            <a:ext cx="1168974" cy="8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Data Manipulation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Add a n</a:t>
            </a:r>
            <a:r>
              <a:rPr lang="it"/>
              <a:t>ew column in the dataset </a:t>
            </a:r>
            <a:br>
              <a:rPr lang="it"/>
            </a:br>
            <a:r>
              <a:rPr lang="it"/>
              <a:t>that represent the duration between </a:t>
            </a:r>
            <a:br>
              <a:rPr lang="it"/>
            </a:br>
            <a:r>
              <a:rPr lang="it"/>
              <a:t>a lead to convert into a purchase.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it"/>
            </a:br>
            <a:br>
              <a:rPr lang="it"/>
            </a:br>
            <a:r>
              <a:rPr lang="it"/>
              <a:t>The approach is to calculate the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difference between the booking date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and </a:t>
            </a:r>
            <a:r>
              <a:rPr lang="it"/>
              <a:t>the lead date.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800" y="0"/>
            <a:ext cx="886275" cy="12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2300" y="1401679"/>
            <a:ext cx="4650002" cy="234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6"/>
          <p:cNvCxnSpPr/>
          <p:nvPr/>
        </p:nvCxnSpPr>
        <p:spPr>
          <a:xfrm>
            <a:off x="2049550" y="2461800"/>
            <a:ext cx="0" cy="2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9350" y="3854600"/>
            <a:ext cx="1436825" cy="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4741" y="3593300"/>
            <a:ext cx="3754009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Data Transformation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Create a flag for customers who </a:t>
            </a:r>
            <a:br>
              <a:rPr lang="it"/>
            </a:br>
            <a:r>
              <a:rPr lang="it"/>
              <a:t>searched for Economy Class </a:t>
            </a:r>
            <a:br>
              <a:rPr lang="it"/>
            </a:br>
            <a:r>
              <a:rPr lang="it"/>
              <a:t>but ended up booking premium </a:t>
            </a:r>
            <a:br>
              <a:rPr lang="it"/>
            </a:br>
            <a:r>
              <a:rPr lang="it"/>
              <a:t>economy or business class ticket</a:t>
            </a:r>
            <a:br>
              <a:rPr lang="it"/>
            </a:br>
            <a:r>
              <a:rPr lang="it"/>
              <a:t>(comparing searched and booked)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Create a target variable called </a:t>
            </a:r>
            <a:br>
              <a:rPr lang="it"/>
            </a:br>
            <a:r>
              <a:rPr lang="it"/>
              <a:t>“Converted” for the analytics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Calculate the final booking </a:t>
            </a:r>
            <a:br>
              <a:rPr lang="it"/>
            </a:br>
            <a:r>
              <a:rPr lang="it"/>
              <a:t>price after applying the discount</a:t>
            </a:r>
            <a:br>
              <a:rPr lang="it"/>
            </a:br>
            <a:r>
              <a:rPr lang="it"/>
              <a:t>for each customer who </a:t>
            </a:r>
            <a:br>
              <a:rPr lang="it"/>
            </a:br>
            <a:r>
              <a:rPr lang="it"/>
              <a:t>booked a flight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800" y="0"/>
            <a:ext cx="886275" cy="12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029" y="1152475"/>
            <a:ext cx="3533223" cy="316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6649" y="3959775"/>
            <a:ext cx="3355652" cy="108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9701" y="4812700"/>
            <a:ext cx="2444600" cy="2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Data Storage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7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best choice we have in GCP is BigQuery for analysis and querying of the data shown before. Scalability, speed, </a:t>
            </a:r>
            <a:r>
              <a:rPr lang="it"/>
              <a:t>serveless are just few of the perks that the service can offer: integrated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with the Google Cloud Ecosystem,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Data Warehousing capabilities,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ML integration, Data Federation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and security.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800" y="0"/>
            <a:ext cx="886275" cy="12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750" y="2127375"/>
            <a:ext cx="5066650" cy="285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Data Pipeline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800" y="0"/>
            <a:ext cx="886275" cy="126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120400" y="1767660"/>
            <a:ext cx="886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Leads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120400" y="3227425"/>
            <a:ext cx="11553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Purchases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00" y="1170050"/>
            <a:ext cx="6971601" cy="31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298400" y="4460325"/>
            <a:ext cx="8520600" cy="5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Reliability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: Forced BigQuery schema and/or relying on Data Catalog to ensure data quality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latin typeface="Roboto"/>
                <a:ea typeface="Roboto"/>
                <a:cs typeface="Roboto"/>
                <a:sym typeface="Roboto"/>
              </a:rPr>
              <a:t>Scalability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: BigQuery is transparent regarding increasing size or schema, while data processing services can be scaled up as needed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latin typeface="Roboto"/>
                <a:ea typeface="Roboto"/>
                <a:cs typeface="Roboto"/>
                <a:sym typeface="Roboto"/>
              </a:rPr>
              <a:t>Extra: Raw Json Event Transformation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800" y="0"/>
            <a:ext cx="886275" cy="126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4951" y="1224943"/>
            <a:ext cx="2911724" cy="2693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7175" y="3576468"/>
            <a:ext cx="3182101" cy="97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4300" y="1794325"/>
            <a:ext cx="2633050" cy="30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143" y="1266075"/>
            <a:ext cx="273383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